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7" r:id="rId3"/>
    <p:sldId id="266" r:id="rId4"/>
    <p:sldId id="267" r:id="rId5"/>
    <p:sldId id="260" r:id="rId6"/>
    <p:sldId id="261" r:id="rId7"/>
    <p:sldId id="262" r:id="rId8"/>
    <p:sldId id="265" r:id="rId9"/>
    <p:sldId id="264" r:id="rId10"/>
    <p:sldId id="270" r:id="rId11"/>
    <p:sldId id="274" r:id="rId12"/>
    <p:sldId id="275" r:id="rId13"/>
    <p:sldId id="276" r:id="rId14"/>
    <p:sldId id="277" r:id="rId15"/>
    <p:sldId id="278" r:id="rId16"/>
    <p:sldId id="268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1B8215-C600-4C3C-BEAE-8EF5DF289237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8D431B-E629-48F2-82DD-EB64789A6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09EE13-3680-48DA-A8A2-F8803E47C64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39A8-8ED7-4006-8367-04C749B1F85B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C4C7-FB1B-486B-A821-A0BB68FBC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B37CC-709D-4293-9812-6014737F374A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356DF-C324-4D6A-9B80-80A432F88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C92B-A7D2-429E-B6AC-AE4B3A46DB60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1AB-E775-44EC-88CA-1E01720C6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6C7BA-2A90-4A47-821B-5B74903CFB16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E98D-787C-49C7-B1E4-962D011F3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410C-B90D-437C-860D-07938E7479D8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46E2-9E4E-4F99-8EB7-57A4D59B8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20E4-C695-400F-92CF-9967A530BCB0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02FD-DB3F-43A9-B1A6-33EBE45D2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99A62-2A64-4D77-B89E-1312B6FCDDA6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880DE-697D-4C39-832B-5D7D613F8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32FBF-5965-4FC9-808A-083448AB9FB3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F8F8-2538-401D-9AF8-9EA8AEF91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A70E0-0286-493F-8388-6F2818D5C563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F9C3-3E69-400B-9495-A6418CEB4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D3312-3390-4CB2-9383-CDC2822476AE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01BB-8658-4E4D-8268-58A3D578D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8C3C-7F06-469D-A411-AD31AF382B9A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563B-0170-41B2-84D3-97F66E5F3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D010E-6B91-4BC4-B7C3-6F60E23AD0EB}" type="datetimeFigureOut">
              <a:rPr lang="ru-RU"/>
              <a:pPr>
                <a:defRPr/>
              </a:pPr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BFA930-ACBC-4A09-A762-7A80DE062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smtClean="0">
              <a:solidFill>
                <a:srgbClr val="6325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214563" y="1571625"/>
            <a:ext cx="56435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2214563" y="1163638"/>
            <a:ext cx="621506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400">
                <a:latin typeface="Calibri" pitchFamily="34" charset="0"/>
              </a:rPr>
              <a:t>Курс знакомит школьников с основами духовно-нравственной культуры ислама. Учащиеся узнают о жизни пророка Мухаммада,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607218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>
                <a:latin typeface="Calibri" pitchFamily="34" charset="0"/>
              </a:rPr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000250" y="1571625"/>
            <a:ext cx="62865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>
                <a:latin typeface="Calibri" pitchFamily="34" charset="0"/>
              </a:rPr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45850" y="1347556"/>
            <a:ext cx="1734268" cy="2285233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143125" y="2143125"/>
            <a:ext cx="6072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38" y="1500188"/>
            <a:ext cx="6072187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Этика </a:t>
            </a:r>
            <a:r>
              <a:rPr lang="ru-RU" sz="2000" b="1" dirty="0">
                <a:solidFill>
                  <a:schemeClr val="bg1"/>
                </a:solidFill>
                <a:latin typeface="+mn-lt"/>
                <a:cs typeface="+mn-cs"/>
              </a:rPr>
              <a:t>- </a:t>
            </a:r>
            <a:r>
              <a:rPr lang="ru-RU" sz="2000" b="1" dirty="0">
                <a:latin typeface="+mn-lt"/>
                <a:cs typeface="+mn-cs"/>
              </a:rPr>
              <a:t>греч. </a:t>
            </a:r>
            <a:r>
              <a:rPr lang="ru-RU" sz="2000" b="1" dirty="0" err="1">
                <a:latin typeface="+mn-lt"/>
                <a:cs typeface="+mn-cs"/>
              </a:rPr>
              <a:t>ethika</a:t>
            </a:r>
            <a:r>
              <a:rPr lang="ru-RU" sz="2000" b="1" dirty="0">
                <a:latin typeface="+mn-lt"/>
                <a:cs typeface="+mn-cs"/>
              </a:rPr>
              <a:t> - от </a:t>
            </a:r>
            <a:r>
              <a:rPr lang="ru-RU" sz="2000" b="1" dirty="0" err="1">
                <a:latin typeface="+mn-lt"/>
                <a:cs typeface="+mn-cs"/>
              </a:rPr>
              <a:t>ethos</a:t>
            </a:r>
            <a:r>
              <a:rPr lang="ru-RU" sz="2000" b="1" dirty="0">
                <a:latin typeface="+mn-lt"/>
                <a:cs typeface="+mn-cs"/>
              </a:rPr>
              <a:t> - обычай, нрав, характер),  философская дисциплина, изучающая мораль, нравственность.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Термин впервые употребляется Аристотелем.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Центральной для этики продолжает оставаться проблема добра и зла.</a:t>
            </a: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4071938"/>
            <a:ext cx="6929437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Этикет -</a:t>
            </a:r>
            <a:r>
              <a:rPr lang="ru-RU" sz="2000" b="1" dirty="0">
                <a:latin typeface="+mn-lt"/>
                <a:cs typeface="+mn-cs"/>
              </a:rPr>
              <a:t> термин «этикет» (от </a:t>
            </a:r>
            <a:r>
              <a:rPr lang="ru-RU" sz="2000" b="1" dirty="0" err="1">
                <a:latin typeface="+mn-lt"/>
                <a:cs typeface="+mn-cs"/>
              </a:rPr>
              <a:t>французско</a:t>
            </a:r>
            <a:r>
              <a:rPr lang="ru-RU" sz="2000" b="1" dirty="0">
                <a:latin typeface="+mn-lt"/>
                <a:cs typeface="+mn-cs"/>
              </a:rPr>
              <a:t> </a:t>
            </a:r>
            <a:r>
              <a:rPr lang="ru-RU" sz="2000" b="1" dirty="0" err="1">
                <a:latin typeface="+mn-lt"/>
                <a:cs typeface="+mn-cs"/>
              </a:rPr>
              <a:t>гоetiquette</a:t>
            </a:r>
            <a:r>
              <a:rPr lang="ru-RU" sz="2000" b="1" dirty="0">
                <a:latin typeface="+mn-lt"/>
                <a:cs typeface="+mn-cs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означает форму, манеру поведения, правила учтивости и вежливости, принятые в том или ином обществе.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Этикет — это сочетание формальных правил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поведения в заранее определенных ситуациях .</a:t>
            </a:r>
            <a:endParaRPr lang="ru-RU" sz="20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88" y="1785938"/>
            <a:ext cx="7643812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каждая культура имеет собственный контекст и свою логику, 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ни одна культура не может быть лучше другой,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  <a:cs typeface="+mn-cs"/>
              </a:rPr>
              <a:t>каждая культура обладает значимым для развития человечества  ценностным содержанием.</a:t>
            </a: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3000" y="500063"/>
            <a:ext cx="6500813" cy="2857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33794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3286125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63" y="4643438"/>
            <a:ext cx="2643187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>
                <a:latin typeface="Georgia" pitchFamily="18" charset="0"/>
              </a:rPr>
              <a:t>                         </a:t>
            </a:r>
            <a:r>
              <a:rPr lang="ru-RU" dirty="0" smtClean="0"/>
              <a:t>« Дискуссии вокруг вопроса о </a:t>
            </a:r>
            <a:endParaRPr lang="en-US" dirty="0" smtClean="0"/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              </a:t>
            </a:r>
            <a:r>
              <a:rPr lang="ru-RU" dirty="0" smtClean="0"/>
              <a:t>           преподавании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школах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дисциплин, которые 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                       направлены на </a:t>
            </a:r>
            <a:r>
              <a:rPr lang="en-US" dirty="0" smtClean="0"/>
              <a:t> </a:t>
            </a:r>
            <a:r>
              <a:rPr lang="ru-RU" dirty="0" smtClean="0"/>
              <a:t>духовно-нравственное</a:t>
            </a:r>
            <a:r>
              <a:rPr lang="en-US" dirty="0" smtClean="0"/>
              <a:t> </a:t>
            </a:r>
            <a:r>
              <a:rPr lang="ru-RU" dirty="0" smtClean="0"/>
              <a:t> просвещение</a:t>
            </a:r>
            <a:r>
              <a:rPr lang="en-US" dirty="0" smtClean="0"/>
              <a:t>  </a:t>
            </a:r>
            <a:r>
              <a:rPr lang="ru-RU" dirty="0" smtClean="0"/>
              <a:t>подрастающего </a:t>
            </a:r>
            <a:r>
              <a:rPr lang="en-US" dirty="0" smtClean="0"/>
              <a:t> </a:t>
            </a:r>
            <a:r>
              <a:rPr lang="ru-RU" dirty="0" smtClean="0"/>
              <a:t>поколения</a:t>
            </a:r>
            <a:r>
              <a:rPr lang="en-US" dirty="0" smtClean="0"/>
              <a:t> </a:t>
            </a:r>
            <a:r>
              <a:rPr lang="ru-RU" dirty="0" smtClean="0"/>
              <a:t> идут 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 </a:t>
            </a:r>
            <a:r>
              <a:rPr lang="ru-RU" dirty="0" smtClean="0"/>
              <a:t>нашем </a:t>
            </a:r>
            <a:r>
              <a:rPr lang="en-US" dirty="0" smtClean="0"/>
              <a:t> </a:t>
            </a:r>
            <a:r>
              <a:rPr lang="ru-RU" dirty="0" smtClean="0"/>
              <a:t>обществе давно </a:t>
            </a:r>
            <a:r>
              <a:rPr lang="en-US" dirty="0" smtClean="0"/>
              <a:t> </a:t>
            </a:r>
            <a:r>
              <a:rPr lang="ru-RU" dirty="0" smtClean="0"/>
              <a:t>и,  безусловно,  не </a:t>
            </a:r>
            <a:r>
              <a:rPr lang="en-US" dirty="0" smtClean="0"/>
              <a:t> </a:t>
            </a:r>
            <a:r>
              <a:rPr lang="ru-RU" dirty="0" smtClean="0"/>
              <a:t> только </a:t>
            </a:r>
            <a:r>
              <a:rPr lang="en-US" dirty="0" smtClean="0"/>
              <a:t> </a:t>
            </a:r>
            <a:r>
              <a:rPr lang="ru-RU" dirty="0" smtClean="0"/>
              <a:t> требуют</a:t>
            </a:r>
            <a:r>
              <a:rPr lang="en-US" dirty="0" smtClean="0"/>
              <a:t> </a:t>
            </a:r>
            <a:r>
              <a:rPr lang="ru-RU" dirty="0" smtClean="0"/>
              <a:t> самого пристального внимания, но и уже окончательного реагирования на эти дискуссии со стороны государства».</a:t>
            </a:r>
          </a:p>
          <a:p>
            <a:pPr marL="0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 «Я принял решение поддержать  идею преподавания в школах России основ религиозной культуры и светской этики».        </a:t>
            </a:r>
          </a:p>
          <a:p>
            <a:pPr marL="0" algn="r"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/>
              <a:t>                                               Д.А.Медведев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0350"/>
            <a:ext cx="1824037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1858963"/>
            <a:ext cx="7929562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17411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57188"/>
            <a:ext cx="10302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sgpi.ru/userfiles/s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071938"/>
            <a:ext cx="1228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428750"/>
            <a:ext cx="6143625" cy="4789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патриотизм;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социальная солидарность;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гражданственность;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семья;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труд и творчество;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наука 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традиционные российские религии; 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искусство и литература;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природа;</a:t>
            </a:r>
          </a:p>
          <a:p>
            <a:pPr>
              <a:buClr>
                <a:srgbClr val="4471A6"/>
              </a:buClr>
              <a:buFontTx/>
              <a:buChar char="•"/>
            </a:pPr>
            <a:r>
              <a:rPr lang="ru-RU" sz="2800">
                <a:latin typeface="Calibri" pitchFamily="34" charset="0"/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500188"/>
            <a:ext cx="7358063" cy="39862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духовно-нравственное воспитание учащихся;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  <a:cs typeface="+mn-cs"/>
              </a:rPr>
              <a:t>формирование поликультурной компетентности: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-знание и принятие человеком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культурного и религиозного разнообразия мира;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-доброжелательное отношение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  <a:cs typeface="+mn-cs"/>
              </a:rPr>
              <a:t>к носителям той или иной культуры</a:t>
            </a:r>
            <a:r>
              <a:rPr lang="ru-RU" sz="3200" dirty="0">
                <a:latin typeface="+mj-lt"/>
                <a:cs typeface="+mn-cs"/>
              </a:rPr>
              <a:t>.</a:t>
            </a:r>
            <a:endParaRPr lang="ru-RU" sz="3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643063"/>
            <a:ext cx="7358062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развитие способностей общения в поликультурной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1357313"/>
            <a:ext cx="7572375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>
                <a:latin typeface="Calibri" pitchFamily="34" charset="0"/>
              </a:rPr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</a:t>
            </a:r>
            <a:r>
              <a:rPr lang="ru-RU" sz="32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84213" y="1052513"/>
            <a:ext cx="7358062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православной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исламской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буддийской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мировых религиозных культур.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2400" b="1"/>
              <a:t>Основы светской этики.</a:t>
            </a:r>
          </a:p>
          <a:p>
            <a:pPr marL="514350" indent="-514350"/>
            <a:endParaRPr lang="ru-RU" altLang="zh-CN" sz="2400" b="1"/>
          </a:p>
          <a:p>
            <a:pPr marL="514350" indent="-514350" algn="just"/>
            <a:endParaRPr lang="ru-RU" altLang="zh-CN" sz="3200" b="1">
              <a:latin typeface="Calibri" pitchFamily="34" charset="0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665288"/>
            <a:ext cx="79295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1.</a:t>
            </a:r>
            <a:r>
              <a:rPr lang="ru-RU" sz="2800">
                <a:latin typeface="Calibri" pitchFamily="34" charset="0"/>
              </a:rPr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2.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содержание выбранного модуля</a:t>
            </a:r>
            <a:r>
              <a:rPr lang="ru-RU" sz="280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3</a:t>
            </a:r>
            <a:r>
              <a:rPr lang="ru-RU" sz="2800">
                <a:latin typeface="Calibri" pitchFamily="34" charset="0"/>
              </a:rPr>
              <a:t>. Духовные традиции многонационального народа России. Любовь и уважение к Отечеству. Патриотизм многонационального и многоконфессионального народа России.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Calibri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174</TotalTime>
  <Words>565</Words>
  <Application>Microsoft Office PowerPoint</Application>
  <PresentationFormat>Экран (4:3)</PresentationFormat>
  <Paragraphs>71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Calibri</vt:lpstr>
      <vt:lpstr>Arial</vt:lpstr>
      <vt:lpstr>Georgia</vt:lpstr>
      <vt:lpstr>Wingdings</vt:lpstr>
      <vt:lpstr>Wingdings 2</vt:lpstr>
      <vt:lpstr>宋体</vt:lpstr>
      <vt:lpstr>mybook</vt:lpstr>
      <vt:lpstr>ОСНОВЫ  РЕЛИГИОЗНОЙ КУЛЬТУРЫ  и СВЕТСКОЙ ЭТИКИ</vt:lpstr>
      <vt:lpstr>Слайд 2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irbis</cp:lastModifiedBy>
  <cp:revision>28</cp:revision>
  <dcterms:created xsi:type="dcterms:W3CDTF">2014-02-08T14:07:33Z</dcterms:created>
  <dcterms:modified xsi:type="dcterms:W3CDTF">2015-11-29T13:31:39Z</dcterms:modified>
</cp:coreProperties>
</file>