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9" r:id="rId5"/>
    <p:sldId id="260" r:id="rId6"/>
    <p:sldId id="261" r:id="rId7"/>
    <p:sldId id="259" r:id="rId8"/>
    <p:sldId id="262" r:id="rId9"/>
    <p:sldId id="265" r:id="rId10"/>
    <p:sldId id="266" r:id="rId11"/>
    <p:sldId id="264" r:id="rId12"/>
    <p:sldId id="263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3805642376502446"/>
          <c:y val="0.19500613399337272"/>
          <c:w val="0.4083817485451583"/>
          <c:h val="0.8049938660066272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лет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Лист1!$A$2:$A$4</c:f>
              <c:strCache>
                <c:ptCount val="3"/>
                <c:pt idx="0">
                  <c:v>высшее образование</c:v>
                </c:pt>
                <c:pt idx="1">
                  <c:v>средне-специальное</c:v>
                </c:pt>
                <c:pt idx="2">
                  <c:v>стаж до 5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38</c:v>
                </c:pt>
                <c:pt idx="1">
                  <c:v>11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146732480080655E-2"/>
          <c:y val="0.2241358435622065"/>
          <c:w val="0.40393572537741607"/>
          <c:h val="0.64542932272171416"/>
        </c:manualLayout>
      </c:layout>
      <c:overlay val="0"/>
      <c:spPr>
        <a:noFill/>
        <a:ln>
          <a:solidFill>
            <a:schemeClr val="bg2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8242112285216925"/>
          <c:y val="2.9856933567539167E-2"/>
          <c:w val="0.33890651582674464"/>
          <c:h val="0.8410247589209344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сзд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</c:v>
                </c:pt>
                <c:pt idx="1">
                  <c:v>25</c:v>
                </c:pt>
                <c:pt idx="2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732972285927451"/>
          <c:y val="9.5340006606140379E-2"/>
          <c:w val="0.31063887233211096"/>
          <c:h val="0.61739873544565826"/>
        </c:manualLayout>
      </c:layout>
      <c:overlay val="0"/>
      <c:spPr>
        <a:noFill/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535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379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9237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976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1933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454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439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9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77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180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6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910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01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53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06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9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F83A3E6-3C7A-4580-95BE-86E0191686DE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4CB1763-AA18-4EF9-AED7-BA7A3FD2E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166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school128-nn.ru/wp-content/uploads/2015/03/IMG_1342_2-min.jpg" TargetMode="External"/><Relationship Id="rId7" Type="http://schemas.openxmlformats.org/officeDocument/2006/relationships/hyperlink" Target="http://school128-nn.ru/wp-content/uploads/2015/03/IMG_1314_2-min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chool128-nn.ru/?page_id=3738" TargetMode="External"/><Relationship Id="rId5" Type="http://schemas.openxmlformats.org/officeDocument/2006/relationships/hyperlink" Target="http://school128-nn.ru/?page_id=3616" TargetMode="External"/><Relationship Id="rId4" Type="http://schemas.openxmlformats.org/officeDocument/2006/relationships/hyperlink" Target="http://school128-nn.ru/?page_id=3598" TargetMode="Externa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9274176" cy="1671639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 пожаловать</a:t>
            </a:r>
            <a:br>
              <a:rPr lang="ru-RU" sz="3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Муниципальное автономное общеобразовательное учреждение «Школа №128»</a:t>
            </a:r>
            <a:endParaRPr lang="ru-RU" sz="36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51" y="2460275"/>
            <a:ext cx="8199437" cy="428528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23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7423" y="325465"/>
            <a:ext cx="9965411" cy="220076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Участие в олимпиадах и конкурсах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</a:br>
            <a:endParaRPr lang="ru-RU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7423" y="1071563"/>
            <a:ext cx="11032615" cy="554621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Фестиваль авторской туристической песни «Круг друзей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»-1,2,3 места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Фестиваль агитбригад «Зеленый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Нижний» - 1 место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 детского творчества «Для мамы с любовью», посвященный Дню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 – 3 место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Зональные соревнования по баскетболу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Локобаскет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- Школьная лига» в рамках общероссийского проекта «Баскетбол в школу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»- 1 место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Отрытый Кубок городов Нижегородской области по кикбоксингу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-1,2,3 места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VI регионального чемпионата Молодые профессионалы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по Нижегородской области. 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err="1" smtClean="0"/>
              <a:t>Лезова</a:t>
            </a:r>
            <a:r>
              <a:rPr lang="ru-RU" sz="1800" dirty="0" smtClean="0"/>
              <a:t> </a:t>
            </a:r>
            <a:r>
              <a:rPr lang="ru-RU" sz="1800" dirty="0"/>
              <a:t>Л. – 9б – 2 место (наставник – Крапивина С.В.)</a:t>
            </a:r>
          </a:p>
          <a:p>
            <a:r>
              <a:rPr lang="ru-RU" sz="1800" dirty="0"/>
              <a:t>Точилина М. – 9Б – </a:t>
            </a:r>
            <a:r>
              <a:rPr lang="ru-RU" sz="1800" b="1" dirty="0"/>
              <a:t>3 место </a:t>
            </a:r>
            <a:r>
              <a:rPr lang="ru-RU" sz="1800" dirty="0"/>
              <a:t>(наставник </a:t>
            </a:r>
            <a:r>
              <a:rPr lang="ru-RU" sz="1800" dirty="0" err="1"/>
              <a:t>Шкрунина</a:t>
            </a:r>
            <a:r>
              <a:rPr lang="ru-RU" sz="1800" dirty="0"/>
              <a:t> Е.А.)</a:t>
            </a:r>
          </a:p>
          <a:p>
            <a:r>
              <a:rPr lang="ru-RU" sz="1800" dirty="0" err="1"/>
              <a:t>Очинкин</a:t>
            </a:r>
            <a:r>
              <a:rPr lang="ru-RU" sz="1800" dirty="0"/>
              <a:t> А. – 9б – </a:t>
            </a:r>
            <a:r>
              <a:rPr lang="ru-RU" sz="1800" b="1" dirty="0"/>
              <a:t>4 место </a:t>
            </a:r>
            <a:r>
              <a:rPr lang="ru-RU" sz="1800" dirty="0"/>
              <a:t>(наставник </a:t>
            </a:r>
            <a:r>
              <a:rPr lang="ru-RU" sz="1800" dirty="0" err="1"/>
              <a:t>Попрошаева</a:t>
            </a:r>
            <a:r>
              <a:rPr lang="ru-RU" sz="1800" dirty="0"/>
              <a:t> Л.Н.)</a:t>
            </a:r>
          </a:p>
          <a:p>
            <a:endParaRPr lang="ru-RU" sz="2000" b="1" dirty="0" smtClean="0">
              <a:solidFill>
                <a:schemeClr val="accent2"/>
              </a:solidFill>
            </a:endParaRPr>
          </a:p>
          <a:p>
            <a:pPr marL="342900" indent="-342900">
              <a:buFontTx/>
              <a:buChar char="-"/>
            </a:pPr>
            <a:endParaRPr lang="ru-RU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3679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7424" y="774915"/>
            <a:ext cx="9260964" cy="342512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Дополнительное образование в школе осуществляется  по  5 направленностям:</a:t>
            </a:r>
            <a:br>
              <a:rPr lang="ru-RU" sz="2800" b="1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1.Художественная</a:t>
            </a:r>
            <a:r>
              <a:rPr lang="ru-RU" sz="2800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Calibri" pitchFamily="34" charset="0"/>
              </a:rPr>
              <a:t>2.Туристко-краеведческая</a:t>
            </a:r>
            <a:br>
              <a:rPr lang="ru-RU" sz="28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Calibri" pitchFamily="34" charset="0"/>
              </a:rPr>
              <a:t>3. Социально-педагогическая</a:t>
            </a:r>
            <a:br>
              <a:rPr lang="ru-RU" sz="28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Calibri" pitchFamily="34" charset="0"/>
              </a:rPr>
              <a:t>4. Физкультурно-спортивная</a:t>
            </a:r>
            <a:br>
              <a:rPr lang="ru-RU" sz="28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Calibri" pitchFamily="34" charset="0"/>
              </a:rPr>
              <a:t>5. Техническая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403" y="4200041"/>
            <a:ext cx="4725261" cy="2657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298" y="4253802"/>
            <a:ext cx="4122549" cy="262958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63" y="2971801"/>
            <a:ext cx="9986962" cy="2819400"/>
          </a:xfrm>
        </p:spPr>
        <p:txBody>
          <a:bodyPr>
            <a:noAutofit/>
          </a:bodyPr>
          <a:lstStyle/>
          <a:p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207" y="1456840"/>
            <a:ext cx="3776501" cy="255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8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7424" y="774915"/>
            <a:ext cx="9260964" cy="69742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</a:rPr>
              <a:t>Театральная студия</a:t>
            </a:r>
            <a:endParaRPr lang="ru-RU" sz="36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1" y="1435476"/>
            <a:ext cx="4608975" cy="3072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525" y="3707974"/>
            <a:ext cx="3957232" cy="2967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770" y="1999280"/>
            <a:ext cx="5424766" cy="370409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63" y="2971801"/>
            <a:ext cx="9986962" cy="2819400"/>
          </a:xfrm>
        </p:spPr>
        <p:txBody>
          <a:bodyPr>
            <a:noAutofit/>
          </a:bodyPr>
          <a:lstStyle/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312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7423" y="325465"/>
            <a:ext cx="9965411" cy="22007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Наши проекты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</a:br>
            <a:endParaRPr lang="ru-RU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7423" y="1069383"/>
            <a:ext cx="11050292" cy="5548393"/>
          </a:xfrm>
        </p:spPr>
        <p:txBody>
          <a:bodyPr>
            <a:noAutofit/>
          </a:bodyPr>
          <a:lstStyle/>
          <a:p>
            <a:endParaRPr lang="ru-RU" sz="2000" b="1" dirty="0" smtClean="0">
              <a:solidFill>
                <a:schemeClr val="accent2"/>
              </a:solidFill>
            </a:endParaRPr>
          </a:p>
          <a:p>
            <a:pPr marL="342900" indent="-342900">
              <a:buFontTx/>
              <a:buChar char="-"/>
            </a:pPr>
            <a:endParaRPr lang="ru-RU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7905" y="1239865"/>
            <a:ext cx="1044585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32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«Центр естественно-географического и общественно- научного образования»</a:t>
            </a:r>
          </a:p>
          <a:p>
            <a:pPr marL="342900" indent="-342900">
              <a:buFontTx/>
              <a:buChar char="-"/>
            </a:pPr>
            <a:r>
              <a:rPr lang="ru-RU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«Школьное издательство</a:t>
            </a:r>
            <a:r>
              <a:rPr lang="ru-RU" sz="32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342900" indent="-342900">
              <a:buFontTx/>
              <a:buChar char="-"/>
            </a:pPr>
            <a:r>
              <a:rPr lang="ru-RU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«Центр исторического краеведения в школе</a:t>
            </a:r>
            <a:r>
              <a:rPr lang="ru-RU" sz="32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342900" indent="-342900">
              <a:buFontTx/>
              <a:buChar char="-"/>
            </a:pPr>
            <a:r>
              <a:rPr lang="ru-RU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«Музей истории школы</a:t>
            </a:r>
            <a:r>
              <a:rPr lang="ru-RU" sz="32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342900" indent="-342900">
              <a:buFontTx/>
              <a:buChar char="-"/>
            </a:pPr>
            <a:endParaRPr lang="ru-RU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7423" y="325465"/>
            <a:ext cx="9965411" cy="22007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Наши партнеры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</a:br>
            <a:endParaRPr lang="ru-RU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7423" y="1069383"/>
            <a:ext cx="11050292" cy="5548393"/>
          </a:xfrm>
        </p:spPr>
        <p:txBody>
          <a:bodyPr>
            <a:noAutofit/>
          </a:bodyPr>
          <a:lstStyle/>
          <a:p>
            <a:endParaRPr lang="ru-RU" sz="2000" b="1" dirty="0" smtClean="0">
              <a:solidFill>
                <a:schemeClr val="accent2"/>
              </a:solidFill>
            </a:endParaRPr>
          </a:p>
          <a:p>
            <a:pPr marL="342900" indent="-342900">
              <a:buFontTx/>
              <a:buChar char="-"/>
            </a:pPr>
            <a:endParaRPr lang="ru-RU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7905" y="1239865"/>
            <a:ext cx="1044585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НИУ </a:t>
            </a:r>
            <a:r>
              <a:rPr lang="ru-RU" sz="2800" dirty="0" smtClean="0">
                <a:solidFill>
                  <a:srgbClr val="002060"/>
                </a:solidFill>
              </a:rPr>
              <a:t>«Высшая </a:t>
            </a:r>
            <a:r>
              <a:rPr lang="ru-RU" sz="2800" dirty="0">
                <a:solidFill>
                  <a:srgbClr val="002060"/>
                </a:solidFill>
              </a:rPr>
              <a:t>школа </a:t>
            </a:r>
            <a:r>
              <a:rPr lang="ru-RU" sz="2800" dirty="0" smtClean="0">
                <a:solidFill>
                  <a:srgbClr val="002060"/>
                </a:solidFill>
              </a:rPr>
              <a:t>экономики</a:t>
            </a:r>
            <a:r>
              <a:rPr lang="ru-RU" sz="2800" dirty="0">
                <a:solidFill>
                  <a:srgbClr val="002060"/>
                </a:solidFill>
              </a:rPr>
              <a:t>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НГПУ </a:t>
            </a:r>
            <a:r>
              <a:rPr lang="ru-RU" sz="2800" dirty="0" smtClean="0">
                <a:solidFill>
                  <a:srgbClr val="002060"/>
                </a:solidFill>
              </a:rPr>
              <a:t>им. </a:t>
            </a:r>
            <a:r>
              <a:rPr lang="ru-RU" sz="2800" dirty="0" err="1" smtClean="0">
                <a:solidFill>
                  <a:srgbClr val="002060"/>
                </a:solidFill>
              </a:rPr>
              <a:t>К.Минина</a:t>
            </a:r>
            <a:r>
              <a:rPr lang="ru-RU" sz="2800" dirty="0" smtClean="0">
                <a:solidFill>
                  <a:srgbClr val="002060"/>
                </a:solidFill>
              </a:rPr>
              <a:t>- клиническая база практик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НГТУ им. Алексеева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ГБОУ ДПО «НИРО»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 ДПО НЦНО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Муниципальное </a:t>
            </a:r>
            <a:r>
              <a:rPr lang="ru-RU" sz="2800" dirty="0">
                <a:solidFill>
                  <a:srgbClr val="002060"/>
                </a:solidFill>
              </a:rPr>
              <a:t>образовательное учреждение дополнительного образования детей "Детская школа искусств №1".</a:t>
            </a:r>
            <a:endParaRPr lang="ru-RU" sz="24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Специализированная детско-юношеская школа Олимпийского резерва №7.</a:t>
            </a:r>
            <a:endParaRPr lang="ru-RU" sz="24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ФОК "Новое поколение"</a:t>
            </a:r>
            <a:endParaRPr lang="ru-RU" sz="24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Библиотека </a:t>
            </a:r>
            <a:r>
              <a:rPr lang="ru-RU" sz="2800" dirty="0" err="1">
                <a:solidFill>
                  <a:srgbClr val="002060"/>
                </a:solidFill>
              </a:rPr>
              <a:t>им.А.С.Макаренко</a:t>
            </a:r>
            <a:r>
              <a:rPr lang="ru-RU" sz="2800" dirty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/>
              <a:t> 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0804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257176"/>
            <a:ext cx="9274176" cy="85725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школы</a:t>
            </a:r>
            <a:endParaRPr lang="ru-RU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14924" y="1114427"/>
            <a:ext cx="6257925" cy="74485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Наша школа открыла двери </a:t>
            </a:r>
          </a:p>
          <a:p>
            <a:r>
              <a:rPr lang="ru-RU" sz="2800" dirty="0" smtClean="0"/>
              <a:t>1 сентября 1988 года. </a:t>
            </a:r>
          </a:p>
          <a:p>
            <a:r>
              <a:rPr lang="ru-RU" sz="2800" dirty="0" smtClean="0"/>
              <a:t>Первым директором школы был </a:t>
            </a:r>
            <a:r>
              <a:rPr lang="ru-RU" sz="2800" dirty="0" err="1" smtClean="0"/>
              <a:t>Микосянчик</a:t>
            </a:r>
            <a:r>
              <a:rPr lang="ru-RU" sz="2800" dirty="0" smtClean="0"/>
              <a:t> В.С. 1306 </a:t>
            </a:r>
            <a:r>
              <a:rPr lang="ru-RU" sz="2800" dirty="0"/>
              <a:t>учеников из </a:t>
            </a:r>
            <a:r>
              <a:rPr lang="ru-RU" sz="2800" dirty="0" smtClean="0"/>
              <a:t>соседних школ </a:t>
            </a:r>
            <a:r>
              <a:rPr lang="ru-RU" sz="2800" dirty="0"/>
              <a:t>№170 и №</a:t>
            </a:r>
            <a:r>
              <a:rPr lang="ru-RU" sz="2800" dirty="0" smtClean="0"/>
              <a:t>179 перешли </a:t>
            </a:r>
            <a:r>
              <a:rPr lang="ru-RU" sz="2800" dirty="0"/>
              <a:t>учиться в нашу </a:t>
            </a:r>
            <a:r>
              <a:rPr lang="ru-RU" sz="2800" dirty="0" smtClean="0"/>
              <a:t>школу. </a:t>
            </a:r>
            <a:endParaRPr lang="ru-RU" sz="2800" dirty="0"/>
          </a:p>
        </p:txBody>
      </p:sp>
      <p:pic>
        <p:nvPicPr>
          <p:cNvPr id="1026" name="Picture 2" descr="https://resize.yandex.net/mailservice?url=https%3A%2F%2Fscontent-frx5-1.xx.fbcdn.net%2Fv%2Ft1.0-9%2F75429478_100132044765135_1991973765658968064_n.jpg%3F_nc_cat%3D110%26_nc_oc%3DAQlbESCDIjZCyNv6O1YKojO5ZwkD5SC7J3GgPm2dTRlTZYFfqi2V3Kmrajc_xl9d9IA%26_nc_ht%3Dscontent-frx5-1.xx%26oh%3D2ce51449e213328cecb0fe1fbe834bc2%26oe%3D5E62833A&amp;proxy=yes&amp;key=6f02ab380c23152e1f8a2c02f6cdfa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6" y="4000500"/>
            <a:ext cx="4267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3" y="4000500"/>
            <a:ext cx="4267200" cy="285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0" y="1128713"/>
            <a:ext cx="42672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285752"/>
            <a:ext cx="7588251" cy="1314448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altLang="ru-RU" sz="24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Признание достижений педагогического коллектива на муниципальном, региональном </a:t>
            </a:r>
            <a:r>
              <a:rPr lang="ru-RU" altLang="ru-RU" sz="2400" b="1" i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уровнях</a:t>
            </a:r>
            <a:r>
              <a:rPr lang="ru-RU" altLang="ru-RU" sz="24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475" y="1600201"/>
            <a:ext cx="8101013" cy="5114924"/>
          </a:xfrm>
        </p:spPr>
        <p:txBody>
          <a:bodyPr>
            <a:normAutofit fontScale="62500" lnSpcReduction="20000"/>
          </a:bodyPr>
          <a:lstStyle/>
          <a:p>
            <a:r>
              <a:rPr lang="ru-RU" sz="2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2011-2012 гг.  Почетный вымпел главы администрации г. Нижнего Новгорода «За большой вклад в повышение качества образования в  образовательных учреждениях города Нижнего Новгорода»</a:t>
            </a:r>
            <a:br>
              <a:rPr lang="ru-RU" sz="2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2011,2013 год  - Ведущее образовательное учреждение России.</a:t>
            </a:r>
          </a:p>
          <a:p>
            <a:r>
              <a:rPr lang="ru-RU" sz="2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2004-2010г.г.- гранты регионального благотворительного фонда «Вольное дело» компании «Базовый элемент» АНО «Школа нового поколения» (</a:t>
            </a:r>
            <a:r>
              <a:rPr lang="ru-RU" sz="29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г.Москва</a:t>
            </a:r>
            <a:r>
              <a:rPr lang="ru-RU" sz="2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ru-RU" sz="2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 год- грант губернатора Нижегородской области в рамках </a:t>
            </a:r>
            <a:r>
              <a:rPr lang="ru-RU" sz="29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Приорететного</a:t>
            </a:r>
            <a:r>
              <a:rPr lang="ru-RU" sz="2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Национального Проекта «Образование».</a:t>
            </a:r>
          </a:p>
          <a:p>
            <a:r>
              <a:rPr lang="ru-RU" sz="2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2010 - 2011г.г.-  Лучшее образовательное учреждение города Нижнего Новгорода</a:t>
            </a:r>
            <a:br>
              <a:rPr lang="ru-RU" sz="2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 год  - Победитель конкурса на звание «Лучшая школа города Нижнего Новгорода».</a:t>
            </a:r>
          </a:p>
          <a:p>
            <a:r>
              <a:rPr lang="ru-RU" sz="2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2017- 2018-Лучшее образовательное учреждение города Нижнего Новгорода</a:t>
            </a:r>
            <a:br>
              <a:rPr lang="ru-RU" sz="2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9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2019-  Лучший сайт образовательной организации в номинации "Сайты образовательных организаций" по итогам областного конкурса Министерства образования, науки и молодежной политики</a:t>
            </a:r>
          </a:p>
          <a:p>
            <a:endParaRPr lang="ru-RU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024" y="171450"/>
            <a:ext cx="345757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285752"/>
            <a:ext cx="9302751" cy="828673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altLang="ru-RU" sz="2400" b="1" i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Экспериментальные и инновационные  площадки </a:t>
            </a:r>
            <a:endParaRPr lang="ru-RU" altLang="ru-RU" sz="2400" b="1" i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475" y="1443038"/>
            <a:ext cx="10058400" cy="527208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Экспериментальная площадка кафедры теории и практики управленческой деятельности в образовании  «Разработка моделей сетевого взаимодействия по подготовке коллективов образовательных учреждений к реализации ФГОС второго поколения» (АПК и ПП РО)</a:t>
            </a: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информационных технологий НИРО «Разработка УМК по реализации модели 1:1 в среднем звене на принципах преемственности 1и 2 ступеней обучения»</a:t>
            </a:r>
          </a:p>
          <a:p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теории и методики физвоспитания и ОБЖ «Организационно-содержательное обеспечение деятельности районного ресурсного центра по проблемам </a:t>
            </a:r>
            <a:r>
              <a:rPr lang="ru-RU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здоровьесбережения</a:t>
            </a:r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Кафедра </a:t>
            </a:r>
            <a:r>
              <a:rPr lang="ru-RU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теории и методики физвоспитания и ОБЖ </a:t>
            </a:r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тажировочная</a:t>
            </a:r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площадка на базе МАОУ «Школа №128»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30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342900"/>
            <a:ext cx="9274176" cy="17145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alibri" pitchFamily="34" charset="0"/>
              </a:rPr>
              <a:t>Кадровое обеспечение</a:t>
            </a:r>
            <a:r>
              <a:rPr lang="ru-RU" sz="3200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Calibri" pitchFamily="34" charset="0"/>
              </a:rPr>
            </a:br>
            <a:endParaRPr lang="ru-RU" sz="4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63" y="3271837"/>
            <a:ext cx="9986962" cy="3066970"/>
          </a:xfrm>
        </p:spPr>
        <p:txBody>
          <a:bodyPr>
            <a:noAutofit/>
          </a:bodyPr>
          <a:lstStyle/>
          <a:p>
            <a:r>
              <a:rPr lang="ru-RU" sz="2000" b="1" dirty="0"/>
              <a:t>Якутина Е.А.- учитель русского языка и литературы- победитель районного конкурса «Учитель года 2015»</a:t>
            </a:r>
          </a:p>
          <a:p>
            <a:r>
              <a:rPr lang="ru-RU" sz="2000" b="1" dirty="0"/>
              <a:t>Чудина А.А.- учитель физики- победитель районного конкурса «Классный руководитель года 2016»</a:t>
            </a:r>
          </a:p>
          <a:p>
            <a:r>
              <a:rPr lang="ru-RU" sz="2000" b="1" dirty="0"/>
              <a:t>Рахимова М.Н.- учитель начальных классов- участник районного конкурса «Классный руководитель года 2019»</a:t>
            </a:r>
          </a:p>
          <a:p>
            <a:r>
              <a:rPr lang="ru-RU" sz="2000" b="1" dirty="0" err="1"/>
              <a:t>Сугробова</a:t>
            </a:r>
            <a:r>
              <a:rPr lang="ru-RU" sz="2000" b="1" dirty="0"/>
              <a:t> Н.В.- участник ПНП «Образование</a:t>
            </a:r>
            <a:r>
              <a:rPr lang="ru-RU" sz="2000" b="1" dirty="0" smtClean="0"/>
              <a:t>»</a:t>
            </a:r>
          </a:p>
          <a:p>
            <a:r>
              <a:rPr lang="ru-RU" sz="2000" b="1" dirty="0" err="1" smtClean="0"/>
              <a:t>Пимушкина</a:t>
            </a:r>
            <a:r>
              <a:rPr lang="ru-RU" sz="2000" b="1" dirty="0" smtClean="0"/>
              <a:t> О.О.- </a:t>
            </a:r>
            <a:r>
              <a:rPr lang="ru-RU" sz="2000" b="1" dirty="0"/>
              <a:t>победитель общероссийского конкурса лучший практик «Языки и культура народов России: сохранение и развитие»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05133828"/>
              </p:ext>
            </p:extLst>
          </p:nvPr>
        </p:nvGraphicFramePr>
        <p:xfrm>
          <a:off x="684212" y="719666"/>
          <a:ext cx="5030788" cy="2552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69590463"/>
              </p:ext>
            </p:extLst>
          </p:nvPr>
        </p:nvGraphicFramePr>
        <p:xfrm>
          <a:off x="5321300" y="985838"/>
          <a:ext cx="6333425" cy="2285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2142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342900"/>
            <a:ext cx="9274176" cy="63349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</a:rPr>
              <a:t>Материально- техническая база</a:t>
            </a:r>
            <a:endParaRPr lang="ru-RU" sz="4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818" y="976394"/>
            <a:ext cx="11264913" cy="4830306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35 учебных кабинетов и классных </a:t>
            </a:r>
            <a:r>
              <a:rPr lang="ru-RU" sz="2000" b="1" dirty="0" smtClean="0">
                <a:solidFill>
                  <a:srgbClr val="002060"/>
                </a:solidFill>
              </a:rPr>
              <a:t>комнат ,оборудованных мультимедийными проекторами и досками.</a:t>
            </a:r>
          </a:p>
          <a:p>
            <a:r>
              <a:rPr lang="ru-RU" sz="1800" b="1" dirty="0" smtClean="0"/>
              <a:t>Лингафонный кабинет </a:t>
            </a:r>
          </a:p>
          <a:p>
            <a:r>
              <a:rPr lang="ru-RU" sz="1600" b="1" dirty="0" smtClean="0"/>
              <a:t>Библиотека-</a:t>
            </a:r>
            <a:r>
              <a:rPr lang="ru-RU" sz="1600" b="1" dirty="0" err="1" smtClean="0"/>
              <a:t>медиатека</a:t>
            </a:r>
            <a:r>
              <a:rPr lang="ru-RU" sz="1600" dirty="0"/>
              <a:t>  </a:t>
            </a:r>
          </a:p>
          <a:p>
            <a:r>
              <a:rPr lang="ru-RU" sz="1600" b="1" dirty="0">
                <a:hlinkClick r:id="rId3"/>
              </a:rPr>
              <a:t>Спортивный зал</a:t>
            </a:r>
            <a:r>
              <a:rPr lang="ru-RU" sz="1600" b="1" dirty="0"/>
              <a:t> (</a:t>
            </a:r>
            <a:r>
              <a:rPr lang="ru-RU" sz="1600" dirty="0"/>
              <a:t>выход в Интернет и АРМ учителя в тренерской комнате)</a:t>
            </a:r>
          </a:p>
          <a:p>
            <a:r>
              <a:rPr lang="ru-RU" sz="1600" b="1" dirty="0"/>
              <a:t>Спортивный комплекс «Лидер»</a:t>
            </a:r>
            <a:r>
              <a:rPr lang="ru-RU" sz="1600" dirty="0"/>
              <a:t> </a:t>
            </a:r>
          </a:p>
          <a:p>
            <a:r>
              <a:rPr lang="ru-RU" sz="1600" b="1" dirty="0"/>
              <a:t>Слесарная и столярная мастерские</a:t>
            </a:r>
            <a:r>
              <a:rPr lang="ru-RU" sz="1600" dirty="0"/>
              <a:t>.</a:t>
            </a:r>
          </a:p>
          <a:p>
            <a:r>
              <a:rPr lang="ru-RU" sz="1600" b="1" dirty="0"/>
              <a:t>Кабинет технологии (швейная мастерская), кабинет кулинарии</a:t>
            </a:r>
            <a:r>
              <a:rPr lang="ru-RU" sz="1600" dirty="0"/>
              <a:t>.</a:t>
            </a:r>
          </a:p>
          <a:p>
            <a:r>
              <a:rPr lang="ru-RU" sz="1600" dirty="0"/>
              <a:t>Музыкальный класс.</a:t>
            </a:r>
          </a:p>
          <a:p>
            <a:r>
              <a:rPr lang="ru-RU" sz="1600" b="1" dirty="0">
                <a:hlinkClick r:id="rId4"/>
              </a:rPr>
              <a:t>Сенсорная комната.</a:t>
            </a:r>
            <a:endParaRPr lang="ru-RU" sz="1600" dirty="0"/>
          </a:p>
          <a:p>
            <a:r>
              <a:rPr lang="ru-RU" sz="1600" dirty="0"/>
              <a:t>Кабинет индивидуальных занятий.</a:t>
            </a:r>
          </a:p>
          <a:p>
            <a:r>
              <a:rPr lang="ru-RU" sz="1600" b="1" dirty="0">
                <a:hlinkClick r:id="rId5"/>
              </a:rPr>
              <a:t>Кабинет психологической разгрузки</a:t>
            </a:r>
            <a:r>
              <a:rPr lang="ru-RU" sz="1600" b="1" dirty="0"/>
              <a:t>.</a:t>
            </a:r>
            <a:endParaRPr lang="ru-RU" sz="1600" dirty="0"/>
          </a:p>
          <a:p>
            <a:r>
              <a:rPr lang="ru-RU" sz="1600" b="1" dirty="0">
                <a:hlinkClick r:id="rId6"/>
              </a:rPr>
              <a:t>Кабинет профориентации</a:t>
            </a:r>
            <a:endParaRPr lang="ru-RU" sz="1600" dirty="0"/>
          </a:p>
          <a:p>
            <a:r>
              <a:rPr lang="ru-RU" sz="1600" dirty="0"/>
              <a:t>Актовый зал с мультимедийным и музыкальным оборудованием и усилительной аппаратурой.</a:t>
            </a:r>
          </a:p>
          <a:p>
            <a:r>
              <a:rPr lang="ru-RU" sz="1600" b="1" dirty="0"/>
              <a:t>Медицинский кабинет, процедурная  комната</a:t>
            </a:r>
            <a:endParaRPr lang="ru-RU" sz="1600" dirty="0"/>
          </a:p>
          <a:p>
            <a:r>
              <a:rPr lang="ru-RU" sz="1600" b="1" dirty="0">
                <a:hlinkClick r:id="rId7"/>
              </a:rPr>
              <a:t>Столовая </a:t>
            </a:r>
            <a:endParaRPr lang="ru-RU" sz="1600" dirty="0"/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4169" y="1334014"/>
            <a:ext cx="4171632" cy="2781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0869" y="1752600"/>
            <a:ext cx="35433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5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342900"/>
            <a:ext cx="9274176" cy="302895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alibri" pitchFamily="34" charset="0"/>
              </a:rPr>
              <a:t>В </a:t>
            </a:r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2019-20 </a:t>
            </a:r>
            <a:r>
              <a:rPr lang="ru-RU" sz="2800" dirty="0" err="1">
                <a:solidFill>
                  <a:srgbClr val="002060"/>
                </a:solidFill>
                <a:latin typeface="Calibri" pitchFamily="34" charset="0"/>
              </a:rPr>
              <a:t>уч.году</a:t>
            </a:r>
            <a:r>
              <a:rPr lang="ru-RU" sz="2800" dirty="0">
                <a:solidFill>
                  <a:srgbClr val="002060"/>
                </a:solidFill>
                <a:latin typeface="Calibri" pitchFamily="34" charset="0"/>
              </a:rPr>
              <a:t> в школе </a:t>
            </a:r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44 </a:t>
            </a:r>
            <a:r>
              <a:rPr lang="ru-RU" sz="2800" dirty="0">
                <a:solidFill>
                  <a:srgbClr val="002060"/>
                </a:solidFill>
                <a:latin typeface="Calibri" pitchFamily="34" charset="0"/>
              </a:rPr>
              <a:t>класса, </a:t>
            </a:r>
            <a:br>
              <a:rPr lang="ru-RU" sz="28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обучается 1177 человека.</a:t>
            </a:r>
            <a:b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В 1-4 классах продолжается реализация  двух  </a:t>
            </a:r>
            <a:r>
              <a:rPr lang="ru-RU" sz="2800" dirty="0" err="1" smtClean="0">
                <a:solidFill>
                  <a:srgbClr val="002060"/>
                </a:solidFill>
                <a:latin typeface="Calibri" pitchFamily="34" charset="0"/>
              </a:rPr>
              <a:t>учебно</a:t>
            </a:r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 – методических комплексов (УМК):  «Начальная школа 21 века» и «Школы России».  </a:t>
            </a:r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Calibri" pitchFamily="34" charset="0"/>
              </a:rPr>
            </a:br>
            <a:endParaRPr lang="ru-RU" sz="36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63" y="2971801"/>
            <a:ext cx="9986962" cy="28194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На ступени среднего общего образования функционируют  3 </a:t>
            </a:r>
            <a:r>
              <a:rPr lang="ru-RU" sz="2800" dirty="0">
                <a:solidFill>
                  <a:srgbClr val="002060"/>
                </a:solidFill>
                <a:latin typeface="Calibri" pitchFamily="34" charset="0"/>
              </a:rPr>
              <a:t>класса: </a:t>
            </a:r>
            <a:endParaRPr lang="ru-RU" sz="2800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2 </a:t>
            </a:r>
            <a:r>
              <a:rPr lang="ru-RU" sz="2800" dirty="0">
                <a:solidFill>
                  <a:srgbClr val="002060"/>
                </a:solidFill>
                <a:latin typeface="Calibri" pitchFamily="34" charset="0"/>
              </a:rPr>
              <a:t>класса – </a:t>
            </a:r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общеобразовательные и 1 класс </a:t>
            </a:r>
            <a:r>
              <a:rPr lang="ru-RU" sz="2800" dirty="0">
                <a:solidFill>
                  <a:srgbClr val="002060"/>
                </a:solidFill>
                <a:latin typeface="Calibri" pitchFamily="34" charset="0"/>
              </a:rPr>
              <a:t>– </a:t>
            </a:r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профильный:</a:t>
            </a:r>
            <a:endParaRPr lang="ru-RU" sz="28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</a:rPr>
              <a:t>10 А </a:t>
            </a:r>
            <a:r>
              <a:rPr lang="ru-RU" sz="2800" dirty="0">
                <a:solidFill>
                  <a:srgbClr val="002060"/>
                </a:solidFill>
                <a:latin typeface="Calibri" pitchFamily="34" charset="0"/>
              </a:rPr>
              <a:t>класс - естественно-математический профиль </a:t>
            </a:r>
          </a:p>
          <a:p>
            <a:r>
              <a:rPr lang="ru-RU" sz="2800" dirty="0">
                <a:solidFill>
                  <a:srgbClr val="002060"/>
                </a:solidFill>
                <a:latin typeface="Calibri" pitchFamily="34" charset="0"/>
              </a:rPr>
              <a:t>вариант 1: без   дополнительной специализации.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855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63" y="774915"/>
            <a:ext cx="10118213" cy="9299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  <a:t>Качество обучения</a:t>
            </a:r>
            <a:r>
              <a:rPr lang="ru-RU" sz="3200" b="1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</a:br>
            <a:endParaRPr lang="ru-RU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63" y="914400"/>
            <a:ext cx="9986962" cy="487680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Из 44  выпускников 11 классов 5 выпускников имеют золотые медали «За особые успехи в учении».</a:t>
            </a:r>
          </a:p>
          <a:p>
            <a:endParaRPr lang="ru-RU" sz="2800" b="1" dirty="0" smtClean="0">
              <a:solidFill>
                <a:srgbClr val="002060"/>
              </a:solidFill>
            </a:endParaRPr>
          </a:p>
          <a:p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184537"/>
              </p:ext>
            </p:extLst>
          </p:nvPr>
        </p:nvGraphicFramePr>
        <p:xfrm>
          <a:off x="1565330" y="1672217"/>
          <a:ext cx="9314480" cy="525255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047954"/>
                <a:gridCol w="2089228"/>
                <a:gridCol w="4177298"/>
              </a:tblGrid>
              <a:tr h="1011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Предметы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Средний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балл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Наилучшие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показатели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(балл – чел.)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</a:tr>
              <a:tr h="2898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Информатика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72-1, 70-1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</a:tr>
              <a:tr h="2898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Биология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86-1, 66-1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</a:tr>
              <a:tr h="4673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	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100-1, 96-1, 94-2, 89-2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</a:tr>
              <a:tr h="2898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Литература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97-2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</a:tr>
              <a:tr h="5964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Математика (профильный)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88  - 1 чел., 82-2, 81-2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</a:tr>
              <a:tr h="4673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Математика (базовый)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4,3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5-7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</a:tr>
              <a:tr h="2898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Физика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94- 1, 78  - 1 чел., 74-1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</a:tr>
              <a:tr h="2898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История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79-1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</a:tr>
              <a:tr h="2898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Химия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95-1, 78-1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</a:tr>
              <a:tr h="4673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Обществознание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76-1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</a:tr>
              <a:tr h="2898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Английский язык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85-1, 77-1, 74-1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29" marR="5612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70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7423" y="311176"/>
            <a:ext cx="10693831" cy="376608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Участие в олимпиадах и конкурсах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600" b="1" dirty="0" smtClean="0">
                <a:solidFill>
                  <a:schemeClr val="accent2"/>
                </a:solidFill>
                <a:latin typeface="Calibri" pitchFamily="34" charset="0"/>
              </a:rPr>
              <a:t>- </a:t>
            </a:r>
            <a:r>
              <a:rPr lang="ru-RU" sz="1800" b="1" dirty="0" smtClean="0">
                <a:solidFill>
                  <a:schemeClr val="accent2"/>
                </a:solidFill>
              </a:rPr>
              <a:t>Региональный этап ВОШ</a:t>
            </a:r>
            <a:br>
              <a:rPr lang="ru-RU" sz="1800" b="1" dirty="0" smtClean="0">
                <a:solidFill>
                  <a:schemeClr val="accent2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2016-17 уч. году - 1 участник-Некрасова В.- химия (Ваганова И.В.)</a:t>
            </a:r>
            <a:b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2017-2018 уч. году- 2 участника –Некрасова В.- химия (Ваганова И.В.), обществознание (</a:t>
            </a:r>
            <a:r>
              <a:rPr lang="ru-RU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Кутырева</a:t>
            </a: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Т.И.)</a:t>
            </a:r>
            <a:b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2018-19  уч. году -1 участник-Чечеткин В.-английский язык(Аверьянова А.А.).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</a:br>
            <a:endParaRPr lang="ru-RU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7423" y="2293748"/>
            <a:ext cx="10361102" cy="4324028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Всероссийская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открытая гуманитарная олимпиада «Часы истории» по русскому языку и литературе, английский язык, МХК, обществознание,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история – призер </a:t>
            </a:r>
          </a:p>
          <a:p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-Всероссийской </a:t>
            </a:r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Дистанционной обучающей олимпиаде по географии ДООГ-2019</a:t>
            </a: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.- 3 место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Международный конкурс научно- исследовательских и творческих работ учащихся «Старт в науке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 - 3 место</a:t>
            </a:r>
          </a:p>
          <a:p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интеллектуальный конкурс для начальной </a:t>
            </a: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–лауреат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конкурс дизайн-проектов «Дизайн. Перспективы. Нижний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Всероссийская </a:t>
            </a:r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викторина по произведениям А.С. Пушкина «Я помню чудное мгновенье</a:t>
            </a: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-1,2 места</a:t>
            </a:r>
            <a:endParaRPr lang="ru-RU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 место в региональной игре «Наш город»</a:t>
            </a:r>
          </a:p>
          <a:p>
            <a:pPr marL="342900" indent="-342900">
              <a:buFontTx/>
              <a:buChar char="-"/>
            </a:pPr>
            <a:endParaRPr lang="ru-RU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4273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Сектор</Template>
  <TotalTime>200</TotalTime>
  <Words>639</Words>
  <Application>Microsoft Office PowerPoint</Application>
  <PresentationFormat>Широкоэкранный</PresentationFormat>
  <Paragraphs>133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 3</vt:lpstr>
      <vt:lpstr>Сектор</vt:lpstr>
      <vt:lpstr>Добро пожаловать  в Муниципальное автономное общеобразовательное учреждение «Школа №128»</vt:lpstr>
      <vt:lpstr>История школы</vt:lpstr>
      <vt:lpstr>Признание достижений педагогического коллектива на муниципальном, региональном уровнях:</vt:lpstr>
      <vt:lpstr>Экспериментальные и инновационные  площадки </vt:lpstr>
      <vt:lpstr>Кадровое обеспечение  </vt:lpstr>
      <vt:lpstr>Материально- техническая база</vt:lpstr>
      <vt:lpstr>В 2019-20 уч.году в школе 44 класса,  обучается 1177 человека. В 1-4 классах продолжается реализация  двух  учебно – методических комплексов (УМК):  «Начальная школа 21 века» и «Школы России».   </vt:lpstr>
      <vt:lpstr>Качество обучения  </vt:lpstr>
      <vt:lpstr>Участие в олимпиадах и конкурсах  - Региональный этап ВОШ В 2016-17 уч. году - 1 участник-Некрасова В.- химия (Ваганова И.В.) В 2017-2018 уч. году- 2 участника –Некрасова В.- химия (Ваганова И.В.), обществознание (Кутырева Т.И.) в 2018-19  уч. году -1 участник-Чечеткин В.-английский язык(Аверьянова А.А.).    </vt:lpstr>
      <vt:lpstr>Участие в олимпиадах и конкурсах    </vt:lpstr>
      <vt:lpstr>Дополнительное образование в школе осуществляется  по  5 направленностям:  1.Художественная 2.Туристко-краеведческая 3. Социально-педагогическая 4. Физкультурно-спортивная 5. Техническая</vt:lpstr>
      <vt:lpstr>Театральная студия</vt:lpstr>
      <vt:lpstr>Наши проекты    </vt:lpstr>
      <vt:lpstr>Наши партнеры   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 в Муниципальное автономное общеобразовательное учреждение «Школа №128»</dc:title>
  <dc:creator>User</dc:creator>
  <cp:lastModifiedBy>Учитель</cp:lastModifiedBy>
  <cp:revision>21</cp:revision>
  <dcterms:created xsi:type="dcterms:W3CDTF">2019-12-08T16:32:40Z</dcterms:created>
  <dcterms:modified xsi:type="dcterms:W3CDTF">2020-01-16T06:58:27Z</dcterms:modified>
</cp:coreProperties>
</file>